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4"/>
    <p:sldMasterId id="2147483686" r:id="rId5"/>
  </p:sldMasterIdLst>
  <p:notesMasterIdLst>
    <p:notesMasterId r:id="rId19"/>
  </p:notesMasterIdLst>
  <p:handoutMasterIdLst>
    <p:handoutMasterId r:id="rId20"/>
  </p:handoutMasterIdLst>
  <p:sldIdLst>
    <p:sldId id="279" r:id="rId6"/>
    <p:sldId id="265" r:id="rId7"/>
    <p:sldId id="272" r:id="rId8"/>
    <p:sldId id="269" r:id="rId9"/>
    <p:sldId id="273" r:id="rId10"/>
    <p:sldId id="266" r:id="rId11"/>
    <p:sldId id="280" r:id="rId12"/>
    <p:sldId id="270" r:id="rId13"/>
    <p:sldId id="281" r:id="rId14"/>
    <p:sldId id="318" r:id="rId15"/>
    <p:sldId id="268" r:id="rId16"/>
    <p:sldId id="319" r:id="rId17"/>
    <p:sldId id="320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2D720"/>
    <a:srgbClr val="F48A1D"/>
    <a:srgbClr val="E5131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EC8F6C3-FAB7-4E4F-9798-9B3AB242912E}" v="1" dt="2024-10-11T12:06:27.63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AF606853-7671-496A-8E4F-DF71F8EC918B}" styleName="Dark Style 1 - Accent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06" autoAdjust="0"/>
    <p:restoredTop sz="84412" autoAdjust="0"/>
  </p:normalViewPr>
  <p:slideViewPr>
    <p:cSldViewPr>
      <p:cViewPr varScale="1">
        <p:scale>
          <a:sx n="111" d="100"/>
          <a:sy n="111" d="100"/>
        </p:scale>
        <p:origin x="1662" y="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microsoft.com/office/2015/10/relationships/revisionInfo" Target="revisionInfo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theme" Target="theme/theme1.xml"/><Relationship Id="rId10" Type="http://schemas.openxmlformats.org/officeDocument/2006/relationships/slide" Target="slides/slide5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nna Domaszek" userId="7c82275e-a041-43cf-b710-05cbbfe64089" providerId="ADAL" clId="{7EC8F6C3-FAB7-4E4F-9798-9B3AB242912E}"/>
    <pc:docChg chg="modMainMaster">
      <pc:chgData name="Anna Domaszek" userId="7c82275e-a041-43cf-b710-05cbbfe64089" providerId="ADAL" clId="{7EC8F6C3-FAB7-4E4F-9798-9B3AB242912E}" dt="2024-10-11T12:06:47.368" v="1" actId="14100"/>
      <pc:docMkLst>
        <pc:docMk/>
      </pc:docMkLst>
      <pc:sldMasterChg chg="modSldLayout">
        <pc:chgData name="Anna Domaszek" userId="7c82275e-a041-43cf-b710-05cbbfe64089" providerId="ADAL" clId="{7EC8F6C3-FAB7-4E4F-9798-9B3AB242912E}" dt="2024-10-11T12:06:47.368" v="1" actId="14100"/>
        <pc:sldMasterMkLst>
          <pc:docMk/>
          <pc:sldMasterMk cId="2235221457" sldId="2147483672"/>
        </pc:sldMasterMkLst>
        <pc:sldLayoutChg chg="modSp mod">
          <pc:chgData name="Anna Domaszek" userId="7c82275e-a041-43cf-b710-05cbbfe64089" providerId="ADAL" clId="{7EC8F6C3-FAB7-4E4F-9798-9B3AB242912E}" dt="2024-10-11T12:06:47.368" v="1" actId="14100"/>
          <pc:sldLayoutMkLst>
            <pc:docMk/>
            <pc:sldMasterMk cId="2235221457" sldId="2147483672"/>
            <pc:sldLayoutMk cId="2153927696" sldId="2147483685"/>
          </pc:sldLayoutMkLst>
          <pc:spChg chg="mod">
            <ac:chgData name="Anna Domaszek" userId="7c82275e-a041-43cf-b710-05cbbfe64089" providerId="ADAL" clId="{7EC8F6C3-FAB7-4E4F-9798-9B3AB242912E}" dt="2024-10-11T12:06:47.368" v="1" actId="14100"/>
            <ac:spMkLst>
              <pc:docMk/>
              <pc:sldMasterMk cId="2235221457" sldId="2147483672"/>
              <pc:sldLayoutMk cId="2153927696" sldId="2147483685"/>
              <ac:spMk id="3" creationId="{00000000-0000-0000-0000-000000000000}"/>
            </ac:spMkLst>
          </pc:spChg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DB807F-0FD5-4A88-8FB3-075F68B5A7D4}" type="datetimeFigureOut">
              <a:rPr lang="en-US" smtClean="0"/>
              <a:t>10/11/2024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516E86-8231-49A1-B4E5-5BBA590972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7338454"/>
      </p:ext>
    </p:extLst>
  </p:cSld>
  <p:clrMap bg1="lt1" tx1="dk1" bg2="lt2" tx2="dk2" accent1="accent1" accent2="accent2" accent3="accent3" accent4="accent4" accent5="accent5" accent6="accent6" hlink="hlink" folHlink="folHlink"/>
  <p:hf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21BD46-CE3A-421D-905D-D937B3AF2197}" type="datetimeFigureOut">
              <a:rPr lang="en-GB" smtClean="0"/>
              <a:t>11/10/2024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78F5A5-0FCD-4566-AFD1-269E75FC088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9806646"/>
      </p:ext>
    </p:extLst>
  </p:cSld>
  <p:clrMap bg1="lt1" tx1="dk1" bg2="lt2" tx2="dk2" accent1="accent1" accent2="accent2" accent3="accent3" accent4="accent4" accent5="accent5" accent6="accent6" hlink="hlink" folHlink="folHlink"/>
  <p:hf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JMBCl3l5tks" TargetMode="External"/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Collect ideas from the group.</a:t>
            </a:r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678F5A5-0FCD-4566-AFD1-269E75FC0888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29016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Direct link to videos:</a:t>
            </a:r>
          </a:p>
          <a:p>
            <a:r>
              <a:rPr lang="en-GB" dirty="0"/>
              <a:t>https://youtu.be/idRlVDudpfo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If video appears as a black box, play the PPT as a slideshow and wait a few seconds for it to load. </a:t>
            </a:r>
          </a:p>
          <a:p>
            <a:endParaRPr lang="en-GB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78F5A5-0FCD-4566-AFD1-269E75FC0888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57365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You could use this grid in a number of ways – you can choose your own selection</a:t>
            </a:r>
            <a:r>
              <a:rPr lang="en-GB" baseline="0" dirty="0"/>
              <a:t> and play a game of Body Language Bingo; you could roll dice to determine which methods to use; you could discuss which will be effective and which won’t for your own talk and try to employ the best ones. </a:t>
            </a:r>
          </a:p>
          <a:p>
            <a:endParaRPr lang="en-GB" baseline="0" dirty="0"/>
          </a:p>
          <a:p>
            <a:r>
              <a:rPr lang="en-GB" baseline="0" dirty="0"/>
              <a:t>If the methods are contradictory, you could do each one in turn whilst you talk (e.g. every two sentences).</a:t>
            </a:r>
            <a:endParaRPr lang="en-GB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678F5A5-0FCD-4566-AFD1-269E75FC0888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327423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678F5A5-0FCD-4566-AFD1-269E75FC0888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52192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Highlight the grade</a:t>
            </a:r>
            <a:r>
              <a:rPr lang="en-GB" baseline="0" dirty="0"/>
              <a:t> you feel this learner is working at; give a target for improvement.</a:t>
            </a:r>
            <a:endParaRPr lang="en-GB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678F5A5-0FCD-4566-AFD1-269E75FC0888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407438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Direct link to video:</a:t>
            </a:r>
          </a:p>
          <a:p>
            <a:r>
              <a:rPr lang="en-GB" dirty="0"/>
              <a:t>https://youtu.be/pmSLOnQaWzw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If video appears as a black box, play the PPT as a slideshow and wait a few seconds for it to load. </a:t>
            </a:r>
          </a:p>
          <a:p>
            <a:endParaRPr lang="en-GB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78F5A5-0FCD-4566-AFD1-269E75FC0888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240848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Direct link to video:</a:t>
            </a:r>
          </a:p>
          <a:p>
            <a:r>
              <a:rPr lang="en-GB" b="0" dirty="0"/>
              <a:t>https://youtu.be/DiDvoNfln0c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If video appears as a black box, play the PPT as a slideshow and wait a few seconds for it to load. </a:t>
            </a:r>
          </a:p>
          <a:p>
            <a:endParaRPr lang="en-GB" b="0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78F5A5-0FCD-4566-AFD1-269E75FC0888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46406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Direct link to video:</a:t>
            </a:r>
          </a:p>
          <a:p>
            <a:r>
              <a:rPr lang="en-GB" sz="120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https://youtu.be/JMBCl3l5tks</a:t>
            </a:r>
            <a:endParaRPr lang="en-GB" sz="1200" u="sng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If video appears as a black box, play the PPT as a slideshow and wait a few seconds for it to load. </a:t>
            </a:r>
          </a:p>
          <a:p>
            <a:endParaRPr lang="en-GB" sz="1200" u="sng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678F5A5-0FCD-4566-AFD1-269E75FC0888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19090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259632" y="1330684"/>
            <a:ext cx="6858000" cy="1006476"/>
          </a:xfrm>
        </p:spPr>
        <p:txBody>
          <a:bodyPr anchor="b"/>
          <a:lstStyle>
            <a:lvl1pPr algn="ctr">
              <a:defRPr sz="4500" baseline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259632" y="2946705"/>
            <a:ext cx="6858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3200">
                <a:solidFill>
                  <a:schemeClr val="bg2">
                    <a:lumMod val="50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Subtitle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14300" y="6356351"/>
            <a:ext cx="2057400" cy="365125"/>
          </a:xfrm>
        </p:spPr>
        <p:txBody>
          <a:bodyPr/>
          <a:lstStyle/>
          <a:p>
            <a:r>
              <a:rPr lang="en-GB"/>
              <a:t>v2 11/10/2024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83768" y="6356350"/>
            <a:ext cx="3086100" cy="365125"/>
          </a:xfrm>
        </p:spPr>
        <p:txBody>
          <a:bodyPr/>
          <a:lstStyle/>
          <a:p>
            <a:r>
              <a:rPr lang="en-US"/>
              <a:t>ESB-RES-C131 ESB Level 3 Certificate in Speech (Grade 8) 1.6.Engaging your Audience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880397" y="6356349"/>
            <a:ext cx="1623965" cy="365125"/>
          </a:xfrm>
        </p:spPr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32440" y="6237312"/>
            <a:ext cx="432048" cy="351252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7507325" y="6237312"/>
            <a:ext cx="1022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@ESBUK</a:t>
            </a:r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006" b="25809"/>
          <a:stretch/>
        </p:blipFill>
        <p:spPr>
          <a:xfrm>
            <a:off x="0" y="0"/>
            <a:ext cx="9144000" cy="1152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06123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v2 11/10/2024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ESB-RES-C131 ESB Level 3 Certificate in Speech (Grade 8) 1.6.Engaging your Audience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13006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v2 11/10/2024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ESB-RES-C131 ESB Level 3 Certificate in Speech (Grade 8) 1.6.Engaging your Audience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02220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v2 11/10/2024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ESB-RES-C131 ESB Level 3 Certificate in Speech (Grade 8) 1.6.Engaging your Audience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80653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v2 11/10/2024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ESB-RES-C131 ESB Level 3 Certificate in Speech (Grade 8) 1.6.Engaging your Audience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71359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15DB29-7BB4-7A45-8D62-6B51BCB1C4C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E2C3B58-B294-A747-802A-776084A1CB5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B4C665-2C0E-6542-A07A-63A1FFB8F2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v2 11/10/2024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44DD4D-CF83-434C-8DAA-BE867DCBC2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ESB-RES-C131 ESB Level 3 Certificate in Speech (Grade 8) 1.6.Engaging your Audience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4E3668-F498-1C4F-8A7B-1DA4DA3D81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F4B7D-873E-F24F-88CE-73B8D2048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872874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A44FF3-0293-F242-8A38-C19881589B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CC4797-360D-FB40-9984-BD6CA6D93F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BC5C93-C82D-6545-A89C-D1F0182391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v2 11/10/2024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E0AAB1-487E-7448-BF62-D05379C1CA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ESB-RES-C131 ESB Level 3 Certificate in Speech (Grade 8) 1.6.Engaging your Audience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0E5DF2-6728-914C-B046-382A09BD37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F4B7D-873E-F24F-88CE-73B8D2048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27759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06FD78-2B18-5C41-9B2A-987A5E8F34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3B1F8DF-4D26-0E4A-9B43-4C8CF4571E7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2C0573-21A9-E245-A498-690B21359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v2 11/10/2024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FAED74-4105-0245-8D30-EBFFC80D48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ESB-RES-C131 ESB Level 3 Certificate in Speech (Grade 8) 1.6.Engaging your Audience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14EEF4-DE88-A34C-A097-3C67B23456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F4B7D-873E-F24F-88CE-73B8D2048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80592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A69B44-87F1-9449-B428-9797FCCCBC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BD7D64-9149-E845-94AC-A63568B966C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3A5A46E-30F4-C64D-AA5C-2B26832E79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5D23D10-C011-794C-BE2C-F90C533022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v2 11/10/2024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CE9DA27-CCC0-C845-83E0-D2DAED9401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ESB-RES-C131 ESB Level 3 Certificate in Speech (Grade 8) 1.6.Engaging your Audience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739F30F-B6CD-1E4C-9F8D-7D95E73193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F4B7D-873E-F24F-88CE-73B8D2048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734335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4BF9DC-E5DE-134E-A1F0-C6AB5B0361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1A7FA9A-4A58-514F-A496-7197565DD70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8BCDE2-6557-9F4F-A945-7859F5B9DD2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BD9D11B-2219-5549-9D7C-A2E1833CC7A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0D6A558-8F49-FF47-942A-29E891C2833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B389C6D-27D9-D34E-AD81-A008E03228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v2 11/10/2024</a:t>
            </a:r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ECB338C-347E-FD4B-BBE5-9556FC8C7F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ESB-RES-C131 ESB Level 3 Certificate in Speech (Grade 8) 1.6.Engaging your Audience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83AFE20-7D27-9D4D-B202-493D1C173A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F4B7D-873E-F24F-88CE-73B8D2048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912516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BF8765-84D7-744A-A329-2D253F5994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89E971-D553-764B-B27A-EFC8EC4268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v2 11/10/2024</a:t>
            </a:r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C0F501C-F391-A04B-A77F-E22C9149A6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ESB-RES-C131 ESB Level 3 Certificate in Speech (Grade 8) 1.6.Engaging your Audience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8490270-F13A-6042-AEFD-55131F5A4D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F4B7D-873E-F24F-88CE-73B8D2048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10498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484784"/>
            <a:ext cx="7886700" cy="1325563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79512" y="6356351"/>
            <a:ext cx="792088" cy="365125"/>
          </a:xfrm>
        </p:spPr>
        <p:txBody>
          <a:bodyPr/>
          <a:lstStyle/>
          <a:p>
            <a:r>
              <a:rPr lang="en-GB"/>
              <a:t>v2 11/10/2024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411760" y="6356351"/>
            <a:ext cx="3086100" cy="365125"/>
          </a:xfrm>
        </p:spPr>
        <p:txBody>
          <a:bodyPr/>
          <a:lstStyle/>
          <a:p>
            <a:r>
              <a:rPr lang="en-US"/>
              <a:t>ESB-RES-C131 ESB Level 3 Certificate in Speech (Grade 8) 1.6.Engaging your Audience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5672708" y="6356351"/>
            <a:ext cx="1491580" cy="365125"/>
          </a:xfrm>
        </p:spPr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47E8AE4-960E-AD43-B751-DEF8CDFA610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006" b="25809"/>
          <a:stretch/>
        </p:blipFill>
        <p:spPr>
          <a:xfrm>
            <a:off x="0" y="0"/>
            <a:ext cx="9144000" cy="115212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3066A86-E4DD-F341-B26F-3E2EB20DE30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2576" y="6356351"/>
            <a:ext cx="432048" cy="35125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596B760-A39D-D247-B599-343715BCDB13}"/>
              </a:ext>
            </a:extLst>
          </p:cNvPr>
          <p:cNvSpPr txBox="1"/>
          <p:nvPr userDrawn="1"/>
        </p:nvSpPr>
        <p:spPr>
          <a:xfrm>
            <a:off x="7510288" y="6352144"/>
            <a:ext cx="1022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@ESBUK</a:t>
            </a:r>
          </a:p>
        </p:txBody>
      </p:sp>
    </p:spTree>
    <p:extLst>
      <p:ext uri="{BB962C8B-B14F-4D97-AF65-F5344CB8AC3E}">
        <p14:creationId xmlns:p14="http://schemas.microsoft.com/office/powerpoint/2010/main" val="215392769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5C45B39-8F22-CD45-B2B2-D556B9E90C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v2 11/10/2024</a:t>
            </a:r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730155F-E6BB-7D47-B74E-68E319176C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ESB-RES-C131 ESB Level 3 Certificate in Speech (Grade 8) 1.6.Engaging your Audience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1838982-0AD9-5D43-AEA9-531E60410A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F4B7D-873E-F24F-88CE-73B8D2048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840746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79692C-9455-564A-915B-AABAD5AE1A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0D9C1C-A125-E249-B796-E218343EFB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A676FDA-F4A5-3149-9428-0D5355FE427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EAE388B-6BE2-6F42-9FCD-F7383A89D2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v2 11/10/2024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4EECDA6-8AA7-BD4A-AD46-650DC514F6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ESB-RES-C131 ESB Level 3 Certificate in Speech (Grade 8) 1.6.Engaging your Audience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8585C52-9624-F146-8E17-61263F9638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F4B7D-873E-F24F-88CE-73B8D2048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343968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9CA5A5-E1D8-654A-99EB-B81115FAA7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5CA6445-0338-BC4A-8520-0A47F3460BE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5A2FAAF-1D5A-F74B-A238-BEE5395B269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91D4FBE-C7C1-6A4D-8763-912AE80996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v2 11/10/2024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04223B2-4D22-4042-894B-5587E2F35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ESB-RES-C131 ESB Level 3 Certificate in Speech (Grade 8) 1.6.Engaging your Audience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F0C9A0B-F2BA-F24A-9D99-DFA721710B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F4B7D-873E-F24F-88CE-73B8D2048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724615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99AE1F-43EE-3748-8ED8-C691B6F3BA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B80C4DA-3E51-2F4B-8402-3DBD7C69C75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366FBE-120C-6643-BC1D-FB83863045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v2 11/10/2024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E9543D-EA10-3546-8A86-631EC27203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ESB-RES-C131 ESB Level 3 Certificate in Speech (Grade 8) 1.6.Engaging your Audience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8A2AD0-F386-A740-A670-903E330009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F4B7D-873E-F24F-88CE-73B8D2048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06182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963CBD5-2396-1E41-9333-AD414D435A2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0BB5769-E401-E944-A524-C2C35A1081F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14C7AC-73A6-3041-BB65-95F1FCE0AA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v2 11/10/2024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0587F6-75C7-2148-8B79-31080C0FC5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ESB-RES-C131 ESB Level 3 Certificate in Speech (Grade 8) 1.6.Engaging your Audience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048A04-D702-C24C-9707-D3E019B60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F4B7D-873E-F24F-88CE-73B8D2048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24432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v2 11/10/2024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ESB-RES-C131 ESB Level 3 Certificate in Speech (Grade 8) 1.6.Engaging your Audience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05851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v2 11/10/2024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ESB-RES-C131 ESB Level 3 Certificate in Speech (Grade 8) 1.6.Engaging your Audience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06158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v2 11/10/2024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ESB-RES-C131 ESB Level 3 Certificate in Speech (Grade 8) 1.6.Engaging your Audience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41771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v2 11/10/2024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ESB-RES-C131 ESB Level 3 Certificate in Speech (Grade 8) 1.6.Engaging your Audience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77983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v2 11/10/2024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ESB-RES-C131 ESB Level 3 Certificate in Speech (Grade 8) 1.6.Engaging your Audience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4822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v2 11/10/2024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ESB-RES-C131 ESB Level 3 Certificate in Speech (Grade 8) 1.6.Engaging your Audience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46471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v2 11/10/2024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ESB-RES-C131 ESB Level 3 Certificate in Speech (Grade 8) 1.6.Engaging your Audience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92756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v2 11/10/2024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ESB-RES-C131 ESB Level 3 Certificate in Speech (Grade 8) 1.6.Engaging your Audience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C07C4F-4DD7-4452-9CBE-7B4BC77324C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352214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85" r:id="rId2"/>
    <p:sldLayoutId id="2147483674" r:id="rId3"/>
    <p:sldLayoutId id="214748368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  <p:sldLayoutId id="2147483682" r:id="rId12"/>
    <p:sldLayoutId id="2147483683" r:id="rId13"/>
  </p:sldLayoutIdLst>
  <p:hf hdr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7B8F6DA-4F64-B141-A188-9B0FCB51C4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FA22BBE-F8C8-B04C-B0A8-E4551DD7CB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DFA96A-8A86-D041-B287-D9DB5F7BEA1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v2 11/10/2024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D5F56B-812F-FE48-B763-EDE7306DCB3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ESB-RES-C131 ESB Level 3 Certificate in Speech (Grade 8) 1.6.Engaging your Audience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560CD7-9D28-234B-8A60-02B8976E029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8F4B7D-873E-F24F-88CE-73B8D2048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83133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pmSLOnQaWzw?feature=oembed" TargetMode="External"/><Relationship Id="rId5" Type="http://schemas.openxmlformats.org/officeDocument/2006/relationships/image" Target="../media/image3.png"/><Relationship Id="rId4" Type="http://schemas.openxmlformats.org/officeDocument/2006/relationships/image" Target="../media/image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DiDvoNfln0c?feature=oembed" TargetMode="External"/><Relationship Id="rId6" Type="http://schemas.openxmlformats.org/officeDocument/2006/relationships/image" Target="../media/image3.png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JMBCl3l5tks" TargetMode="External"/><Relationship Id="rId5" Type="http://schemas.openxmlformats.org/officeDocument/2006/relationships/image" Target="../media/image3.png"/><Relationship Id="rId4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idRlVDudpfo?feature=oembed" TargetMode="External"/><Relationship Id="rId5" Type="http://schemas.openxmlformats.org/officeDocument/2006/relationships/image" Target="../media/image3.png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AE7C02B-C5E1-7A4E-85E0-707A23B3F2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v2 11/10/2024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B758FB9-9D8A-6B4F-90F2-BDD3ED4206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ESB-RES-C131 ESB Level 3 Certificate in Speech (Grade 8) 1.6.Engaging your Audience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869DDC0-3EF1-4D47-B239-B6DE7EB0D2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1</a:t>
            </a:fld>
            <a:endParaRPr lang="en-GB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30C97A73-8511-DD43-BE87-4328925D31A2}"/>
              </a:ext>
            </a:extLst>
          </p:cNvPr>
          <p:cNvSpPr txBox="1">
            <a:spLocks/>
          </p:cNvSpPr>
          <p:nvPr/>
        </p:nvSpPr>
        <p:spPr>
          <a:xfrm>
            <a:off x="323528" y="1268760"/>
            <a:ext cx="7886700" cy="7920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i="1" dirty="0">
                <a:latin typeface="+mn-lt"/>
              </a:rPr>
              <a:t>Section 1 – Engaging your Audience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9D1078A-C66D-48F3-9603-61AA1E82CA34}"/>
              </a:ext>
            </a:extLst>
          </p:cNvPr>
          <p:cNvSpPr/>
          <p:nvPr/>
        </p:nvSpPr>
        <p:spPr>
          <a:xfrm>
            <a:off x="323528" y="2276872"/>
            <a:ext cx="8496944" cy="792088"/>
          </a:xfrm>
          <a:prstGeom prst="rect">
            <a:avLst/>
          </a:prstGeom>
          <a:solidFill>
            <a:srgbClr val="C3D620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400" b="1" i="1" dirty="0"/>
              <a:t>Lesson Objective: To recognise different ways of engaging your audience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D802D75-4751-4BB2-B5BD-7B9278E0C5BA}"/>
              </a:ext>
            </a:extLst>
          </p:cNvPr>
          <p:cNvSpPr/>
          <p:nvPr/>
        </p:nvSpPr>
        <p:spPr>
          <a:xfrm>
            <a:off x="323528" y="3284984"/>
            <a:ext cx="8496944" cy="2592288"/>
          </a:xfrm>
          <a:prstGeom prst="rect">
            <a:avLst/>
          </a:prstGeom>
          <a:solidFill>
            <a:srgbClr val="FBD10B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GB" b="1" i="1" dirty="0"/>
              <a:t>Lesson Outcomes: </a:t>
            </a:r>
          </a:p>
          <a:p>
            <a:r>
              <a:rPr lang="en-GB" b="1" i="1" dirty="0"/>
              <a:t>By the end of this lesson, you should have: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Practised a range of body and vocal exercises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Used body language and vocal expression to convey different meanings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Identified what makes successful use of supportive media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Self-assessed your skills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b="1" i="1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b="1" i="1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61E10C4-C7BE-AE59-BDE7-E215158EEEF3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3"/>
          <a:srcRect l="14665" t="1" r="11395" b="1"/>
          <a:stretch/>
        </p:blipFill>
        <p:spPr>
          <a:xfrm>
            <a:off x="8508940" y="6275211"/>
            <a:ext cx="486743" cy="527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55245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3545" y="-1330996"/>
            <a:ext cx="6034957" cy="548632"/>
          </a:xfrm>
          <a:solidFill>
            <a:schemeClr val="bg1"/>
          </a:solidFill>
        </p:spPr>
        <p:txBody>
          <a:bodyPr>
            <a:noAutofit/>
          </a:bodyPr>
          <a:lstStyle/>
          <a:p>
            <a:r>
              <a:rPr lang="en-GB" sz="1905" b="1" i="1" dirty="0"/>
              <a:t>Section 1: Presentation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502168" y="6445834"/>
            <a:ext cx="3086100" cy="365125"/>
          </a:xfrm>
        </p:spPr>
        <p:txBody>
          <a:bodyPr/>
          <a:lstStyle/>
          <a:p>
            <a:r>
              <a:rPr lang="en-US"/>
              <a:t>ESB-RES-C131 ESB Level 3 Certificate in Speech (Grade 8) 1.6.Engaging your Audience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10</a:t>
            </a:fld>
            <a:endParaRPr lang="en-GB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1D46720-837F-F591-6B0F-A8B92FC30F06}"/>
              </a:ext>
            </a:extLst>
          </p:cNvPr>
          <p:cNvSpPr txBox="1"/>
          <p:nvPr/>
        </p:nvSpPr>
        <p:spPr>
          <a:xfrm>
            <a:off x="4932040" y="1274832"/>
            <a:ext cx="3748861" cy="13235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43" dirty="0"/>
              <a:t>Watch the video example of a Level 3 Grade 8 Presentation.</a:t>
            </a:r>
          </a:p>
          <a:p>
            <a:endParaRPr lang="en-GB" sz="1143" dirty="0"/>
          </a:p>
          <a:p>
            <a:r>
              <a:rPr lang="en-GB" sz="1143" dirty="0"/>
              <a:t>Use the Grade Descriptors to assess how you think this learner did. </a:t>
            </a:r>
          </a:p>
          <a:p>
            <a:endParaRPr lang="en-GB" sz="1143" dirty="0"/>
          </a:p>
          <a:p>
            <a:r>
              <a:rPr lang="en-GB" sz="1143" dirty="0"/>
              <a:t>You might want to highlight where you think they have met the grade descriptors. 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11693A39-72EB-E5A9-6C88-278F37804051}"/>
              </a:ext>
            </a:extLst>
          </p:cNvPr>
          <p:cNvSpPr/>
          <p:nvPr/>
        </p:nvSpPr>
        <p:spPr>
          <a:xfrm>
            <a:off x="4932040" y="2815586"/>
            <a:ext cx="3748861" cy="352159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GB" sz="1286" b="1" i="1" dirty="0"/>
              <a:t>List 3 things that the learner did especially well:</a:t>
            </a:r>
          </a:p>
          <a:p>
            <a:endParaRPr lang="en-GB" sz="1286" b="1" i="1" dirty="0"/>
          </a:p>
          <a:p>
            <a:endParaRPr lang="en-GB" sz="1286" b="1" i="1" dirty="0"/>
          </a:p>
          <a:p>
            <a:endParaRPr lang="en-GB" sz="1286" b="1" i="1" dirty="0"/>
          </a:p>
          <a:p>
            <a:endParaRPr lang="en-GB" sz="1286" b="1" i="1" dirty="0"/>
          </a:p>
          <a:p>
            <a:endParaRPr lang="en-GB" sz="1286" b="1" i="1" dirty="0"/>
          </a:p>
          <a:p>
            <a:endParaRPr lang="en-GB" sz="1286" b="1" i="1" dirty="0"/>
          </a:p>
          <a:p>
            <a:endParaRPr lang="en-GB" sz="1286" b="1" i="1" dirty="0"/>
          </a:p>
          <a:p>
            <a:endParaRPr lang="en-GB" sz="1286" b="1" i="1" dirty="0"/>
          </a:p>
          <a:p>
            <a:endParaRPr lang="en-GB" sz="1286" b="1" i="1" dirty="0"/>
          </a:p>
          <a:p>
            <a:r>
              <a:rPr lang="en-GB" sz="1286" b="1" i="1" dirty="0"/>
              <a:t>What could the learner do to improve next time?</a:t>
            </a:r>
          </a:p>
        </p:txBody>
      </p:sp>
      <p:sp>
        <p:nvSpPr>
          <p:cNvPr id="16" name="Star: 5 Points 15">
            <a:extLst>
              <a:ext uri="{FF2B5EF4-FFF2-40B4-BE49-F238E27FC236}">
                <a16:creationId xmlns:a16="http://schemas.microsoft.com/office/drawing/2014/main" id="{F1FA5679-E119-3996-D901-09D784A2147D}"/>
              </a:ext>
            </a:extLst>
          </p:cNvPr>
          <p:cNvSpPr/>
          <p:nvPr/>
        </p:nvSpPr>
        <p:spPr>
          <a:xfrm>
            <a:off x="5003616" y="3238844"/>
            <a:ext cx="357886" cy="282213"/>
          </a:xfrm>
          <a:prstGeom prst="star5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286"/>
          </a:p>
        </p:txBody>
      </p:sp>
      <p:sp>
        <p:nvSpPr>
          <p:cNvPr id="17" name="Star: 5 Points 16">
            <a:extLst>
              <a:ext uri="{FF2B5EF4-FFF2-40B4-BE49-F238E27FC236}">
                <a16:creationId xmlns:a16="http://schemas.microsoft.com/office/drawing/2014/main" id="{42BFA7C7-81A0-9E9A-08BE-0B6C5AA50178}"/>
              </a:ext>
            </a:extLst>
          </p:cNvPr>
          <p:cNvSpPr/>
          <p:nvPr/>
        </p:nvSpPr>
        <p:spPr>
          <a:xfrm>
            <a:off x="5012561" y="3754780"/>
            <a:ext cx="357886" cy="282213"/>
          </a:xfrm>
          <a:prstGeom prst="star5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286"/>
          </a:p>
        </p:txBody>
      </p:sp>
      <p:sp>
        <p:nvSpPr>
          <p:cNvPr id="18" name="Star: 5 Points 17">
            <a:extLst>
              <a:ext uri="{FF2B5EF4-FFF2-40B4-BE49-F238E27FC236}">
                <a16:creationId xmlns:a16="http://schemas.microsoft.com/office/drawing/2014/main" id="{83D10B09-188A-F9D8-8B45-9A3358EB7630}"/>
              </a:ext>
            </a:extLst>
          </p:cNvPr>
          <p:cNvSpPr/>
          <p:nvPr/>
        </p:nvSpPr>
        <p:spPr>
          <a:xfrm>
            <a:off x="5012561" y="4271845"/>
            <a:ext cx="357886" cy="282213"/>
          </a:xfrm>
          <a:prstGeom prst="star5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286"/>
          </a:p>
        </p:txBody>
      </p:sp>
      <p:sp>
        <p:nvSpPr>
          <p:cNvPr id="19" name="Plus Sign 18">
            <a:extLst>
              <a:ext uri="{FF2B5EF4-FFF2-40B4-BE49-F238E27FC236}">
                <a16:creationId xmlns:a16="http://schemas.microsoft.com/office/drawing/2014/main" id="{0542BB61-504A-E57E-1B7D-16201C88D199}"/>
              </a:ext>
            </a:extLst>
          </p:cNvPr>
          <p:cNvSpPr/>
          <p:nvPr/>
        </p:nvSpPr>
        <p:spPr>
          <a:xfrm>
            <a:off x="5003615" y="5192153"/>
            <a:ext cx="366831" cy="281084"/>
          </a:xfrm>
          <a:prstGeom prst="mathPlus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286"/>
          </a:p>
        </p:txBody>
      </p:sp>
      <p:sp>
        <p:nvSpPr>
          <p:cNvPr id="21" name="Plus Sign 20">
            <a:extLst>
              <a:ext uri="{FF2B5EF4-FFF2-40B4-BE49-F238E27FC236}">
                <a16:creationId xmlns:a16="http://schemas.microsoft.com/office/drawing/2014/main" id="{31F401FF-06F1-198F-F125-DF2BCA4C6954}"/>
              </a:ext>
            </a:extLst>
          </p:cNvPr>
          <p:cNvSpPr/>
          <p:nvPr/>
        </p:nvSpPr>
        <p:spPr>
          <a:xfrm>
            <a:off x="5012561" y="5624123"/>
            <a:ext cx="366831" cy="281084"/>
          </a:xfrm>
          <a:prstGeom prst="mathPlus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286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9FC9894-31A6-7736-CEA0-A641785ACA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3545" y="1422528"/>
            <a:ext cx="4421948" cy="450652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E65D7F4C-D416-761B-8A72-826FBBE0DE1B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4"/>
          <a:srcRect l="14665" t="1" r="11395" b="1"/>
          <a:stretch/>
        </p:blipFill>
        <p:spPr>
          <a:xfrm>
            <a:off x="8508940" y="6275211"/>
            <a:ext cx="486743" cy="527403"/>
          </a:xfrm>
          <a:prstGeom prst="rect">
            <a:avLst/>
          </a:prstGeom>
        </p:spPr>
      </p:pic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6CFEDA0C-FB0B-4A9B-12F9-7E884BDC18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v2 11/10/2024</a:t>
            </a:r>
          </a:p>
        </p:txBody>
      </p:sp>
    </p:spTree>
    <p:extLst>
      <p:ext uri="{BB962C8B-B14F-4D97-AF65-F5344CB8AC3E}">
        <p14:creationId xmlns:p14="http://schemas.microsoft.com/office/powerpoint/2010/main" val="892821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AE7C02B-C5E1-7A4E-85E0-707A23B3F2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v2 11/10/2024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B758FB9-9D8A-6B4F-90F2-BDD3ED4206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ESB-RES-C131 ESB Level 3 Certificate in Speech (Grade 8) 1.6.Engaging your Audience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869DDC0-3EF1-4D47-B239-B6DE7EB0D2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11</a:t>
            </a:fld>
            <a:endParaRPr lang="en-GB"/>
          </a:p>
        </p:txBody>
      </p:sp>
      <p:pic>
        <p:nvPicPr>
          <p:cNvPr id="8" name="Online Media 7" title="L3G8   Section 1   Talk">
            <a:hlinkClick r:id="" action="ppaction://media"/>
            <a:extLst>
              <a:ext uri="{FF2B5EF4-FFF2-40B4-BE49-F238E27FC236}">
                <a16:creationId xmlns:a16="http://schemas.microsoft.com/office/drawing/2014/main" id="{BA34A2EB-B5F9-E6E6-9FC1-DEB072605A27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3160361" y="2446222"/>
            <a:ext cx="5672725" cy="320509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F6333F67-E436-214B-A6B8-0E4ED8D36C1E}"/>
              </a:ext>
            </a:extLst>
          </p:cNvPr>
          <p:cNvSpPr txBox="1"/>
          <p:nvPr/>
        </p:nvSpPr>
        <p:spPr>
          <a:xfrm>
            <a:off x="467544" y="2756105"/>
            <a:ext cx="2360357" cy="25853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Use the Grade Descriptors to assess how you think this learner did. </a:t>
            </a:r>
          </a:p>
          <a:p>
            <a:endParaRPr lang="en-GB" dirty="0"/>
          </a:p>
          <a:p>
            <a:r>
              <a:rPr lang="en-GB" dirty="0"/>
              <a:t>You might want to highlight where you think they have met the grade descriptors.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EF069F7-6C29-6B01-A62B-5D1E3862118A}"/>
              </a:ext>
            </a:extLst>
          </p:cNvPr>
          <p:cNvSpPr txBox="1"/>
          <p:nvPr/>
        </p:nvSpPr>
        <p:spPr>
          <a:xfrm>
            <a:off x="339074" y="1328411"/>
            <a:ext cx="8494011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3200" b="1" i="1" dirty="0"/>
              <a:t>Level 3 Grade 8 Presentation</a:t>
            </a:r>
            <a:r>
              <a:rPr lang="en-GB" sz="2400" b="1" i="1" dirty="0"/>
              <a:t>.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7B0A79A-24FE-EA10-FD58-73E0D47CEB66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5"/>
          <a:srcRect l="14665" t="1" r="11395" b="1"/>
          <a:stretch/>
        </p:blipFill>
        <p:spPr>
          <a:xfrm>
            <a:off x="8508940" y="6275211"/>
            <a:ext cx="486743" cy="527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49421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8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AE7C02B-C5E1-7A4E-85E0-707A23B3F2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v2 11/10/2024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B758FB9-9D8A-6B4F-90F2-BDD3ED4206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ESB-RES-C131 ESB Level 3 Certificate in Speech (Grade 8) 1.6.Engaging your Audience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869DDC0-3EF1-4D47-B239-B6DE7EB0D2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12</a:t>
            </a:fld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6333F67-E436-214B-A6B8-0E4ED8D36C1E}"/>
              </a:ext>
            </a:extLst>
          </p:cNvPr>
          <p:cNvSpPr txBox="1"/>
          <p:nvPr/>
        </p:nvSpPr>
        <p:spPr>
          <a:xfrm>
            <a:off x="308924" y="3025983"/>
            <a:ext cx="2788077" cy="31393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Now watch how the learner responds to questions from their peers.</a:t>
            </a:r>
          </a:p>
          <a:p>
            <a:endParaRPr lang="en-GB" dirty="0"/>
          </a:p>
          <a:p>
            <a:r>
              <a:rPr lang="en-GB" dirty="0"/>
              <a:t>Use the Grade Descriptors to assess how you think this learner did. </a:t>
            </a:r>
          </a:p>
          <a:p>
            <a:endParaRPr lang="en-GB" dirty="0"/>
          </a:p>
          <a:p>
            <a:r>
              <a:rPr lang="en-GB" dirty="0"/>
              <a:t>You might want to highlight where you think they have met the grade descriptors.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EF069F7-6C29-6B01-A62B-5D1E3862118A}"/>
              </a:ext>
            </a:extLst>
          </p:cNvPr>
          <p:cNvSpPr txBox="1"/>
          <p:nvPr/>
        </p:nvSpPr>
        <p:spPr>
          <a:xfrm>
            <a:off x="297928" y="1095127"/>
            <a:ext cx="8494011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400" b="1" i="1" dirty="0"/>
              <a:t>Level 3 Grade 8 Presentation – Questions and Answers</a:t>
            </a:r>
            <a:endParaRPr lang="en-GB" b="1" i="1" dirty="0"/>
          </a:p>
        </p:txBody>
      </p:sp>
      <p:pic>
        <p:nvPicPr>
          <p:cNvPr id="2" name="Online Media 1" title="L3G8   Section 1   Questions and Answers">
            <a:hlinkClick r:id="" action="ppaction://media"/>
            <a:extLst>
              <a:ext uri="{FF2B5EF4-FFF2-40B4-BE49-F238E27FC236}">
                <a16:creationId xmlns:a16="http://schemas.microsoft.com/office/drawing/2014/main" id="{10E92CFF-FDE1-48D9-DAE7-3C8CE23E3FDF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3302000" y="3048737"/>
            <a:ext cx="5475777" cy="309381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0555EB1-A72B-6557-8901-66F1E8B7C5E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6224" y="1496972"/>
            <a:ext cx="8411554" cy="149998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2B8A7F4-9C94-2E1E-6C8E-D39672BB42A2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6"/>
          <a:srcRect l="14665" t="1" r="11395" b="1"/>
          <a:stretch/>
        </p:blipFill>
        <p:spPr>
          <a:xfrm>
            <a:off x="8508940" y="6275211"/>
            <a:ext cx="486743" cy="527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68571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v2 11/10/2024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ESB-RES-C131 ESB Level 3 Certificate in Speech (Grade 8) 1.6.Engaging your Audience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13</a:t>
            </a:fld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6333F67-E436-214B-A6B8-0E4ED8D36C1E}"/>
              </a:ext>
            </a:extLst>
          </p:cNvPr>
          <p:cNvSpPr txBox="1"/>
          <p:nvPr/>
        </p:nvSpPr>
        <p:spPr>
          <a:xfrm>
            <a:off x="6588224" y="2081484"/>
            <a:ext cx="2360357" cy="31393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Use the Grade Descriptors to assess how you think this learner did in their presentation and in their questioning.</a:t>
            </a:r>
          </a:p>
          <a:p>
            <a:endParaRPr lang="en-GB" dirty="0"/>
          </a:p>
          <a:p>
            <a:r>
              <a:rPr lang="en-GB" dirty="0"/>
              <a:t>You might want to highlight where you think they have met the grade descriptors. </a:t>
            </a:r>
          </a:p>
        </p:txBody>
      </p:sp>
      <p:pic>
        <p:nvPicPr>
          <p:cNvPr id="2" name="JMBCl3l5tks"/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467544" y="1927797"/>
            <a:ext cx="5832648" cy="328086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7FF981C-84A6-AE76-13B6-9181F9FE94B2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5"/>
          <a:srcRect l="14665" t="1" r="11395" b="1"/>
          <a:stretch/>
        </p:blipFill>
        <p:spPr>
          <a:xfrm>
            <a:off x="8508940" y="6275211"/>
            <a:ext cx="486743" cy="527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84715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C97A73-8511-DD43-BE87-4328925D31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69237" y="2108404"/>
            <a:ext cx="3165809" cy="576064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i="1" dirty="0"/>
              <a:t>Engaging your Audience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AE7C02B-C5E1-7A4E-85E0-707A23B3F2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v2 11/10/2024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B758FB9-9D8A-6B4F-90F2-BDD3ED4206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ESB-RES-C131 ESB Level 3 Certificate in Speech (Grade 8) 1.6.Engaging your Audience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869DDC0-3EF1-4D47-B239-B6DE7EB0D2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2</a:t>
            </a:fld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DEBAFE1-927E-4D08-8BD9-5E95F856773E}"/>
              </a:ext>
            </a:extLst>
          </p:cNvPr>
          <p:cNvSpPr txBox="1"/>
          <p:nvPr/>
        </p:nvSpPr>
        <p:spPr>
          <a:xfrm>
            <a:off x="395536" y="2038683"/>
            <a:ext cx="403244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You have researched your topic in incredible depth, pulling together primary and secondary sources, conducting your own surveys and reviewing existing literature.</a:t>
            </a:r>
          </a:p>
          <a:p>
            <a:endParaRPr lang="en-GB" dirty="0"/>
          </a:p>
          <a:p>
            <a:r>
              <a:rPr lang="en-GB" dirty="0"/>
              <a:t>You have laboured over the structure of your talk and planned in your rhetorical devices and signposting.</a:t>
            </a:r>
          </a:p>
          <a:p>
            <a:endParaRPr lang="en-GB" dirty="0"/>
          </a:p>
          <a:p>
            <a:r>
              <a:rPr lang="en-GB" dirty="0"/>
              <a:t>What is the last part of the puzzle to making your talk a resounding success?</a:t>
            </a:r>
          </a:p>
        </p:txBody>
      </p:sp>
      <p:sp>
        <p:nvSpPr>
          <p:cNvPr id="9" name="Arrow: Right 8">
            <a:extLst>
              <a:ext uri="{FF2B5EF4-FFF2-40B4-BE49-F238E27FC236}">
                <a16:creationId xmlns:a16="http://schemas.microsoft.com/office/drawing/2014/main" id="{2184A5A9-7FA3-4CEF-8D08-496CD9167239}"/>
              </a:ext>
            </a:extLst>
          </p:cNvPr>
          <p:cNvSpPr/>
          <p:nvPr/>
        </p:nvSpPr>
        <p:spPr>
          <a:xfrm rot="14042524">
            <a:off x="7298942" y="3233334"/>
            <a:ext cx="1872208" cy="826475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Arrow: Right 9">
            <a:extLst>
              <a:ext uri="{FF2B5EF4-FFF2-40B4-BE49-F238E27FC236}">
                <a16:creationId xmlns:a16="http://schemas.microsoft.com/office/drawing/2014/main" id="{6DF88ABB-4919-4530-A84D-25E8A6D62601}"/>
              </a:ext>
            </a:extLst>
          </p:cNvPr>
          <p:cNvSpPr/>
          <p:nvPr/>
        </p:nvSpPr>
        <p:spPr>
          <a:xfrm rot="16200000">
            <a:off x="5716037" y="3447810"/>
            <a:ext cx="1872208" cy="826475"/>
          </a:xfrm>
          <a:prstGeom prst="rightArrow">
            <a:avLst/>
          </a:prstGeom>
          <a:solidFill>
            <a:srgbClr val="C2D72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Arrow: Right 10">
            <a:extLst>
              <a:ext uri="{FF2B5EF4-FFF2-40B4-BE49-F238E27FC236}">
                <a16:creationId xmlns:a16="http://schemas.microsoft.com/office/drawing/2014/main" id="{52AC5D4A-F042-46B7-AF45-DDBFFE5D853A}"/>
              </a:ext>
            </a:extLst>
          </p:cNvPr>
          <p:cNvSpPr/>
          <p:nvPr/>
        </p:nvSpPr>
        <p:spPr>
          <a:xfrm rot="18243947">
            <a:off x="4133133" y="3350396"/>
            <a:ext cx="1872208" cy="826475"/>
          </a:xfrm>
          <a:prstGeom prst="rightArrow">
            <a:avLst/>
          </a:prstGeom>
          <a:solidFill>
            <a:srgbClr val="F48A1D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0C5F069-279C-36B3-18F4-A3BCD3692D96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2"/>
          <a:srcRect l="14665" t="1" r="11395" b="1"/>
          <a:stretch/>
        </p:blipFill>
        <p:spPr>
          <a:xfrm>
            <a:off x="8508940" y="6275211"/>
            <a:ext cx="486743" cy="527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11197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" grpId="0" animBg="1"/>
      <p:bldP spid="10" grpId="0" animBg="1"/>
      <p:bldP spid="1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D8C51B9-6BEB-406B-A81B-1ABF6992A3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v2 11/10/2024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4130947-A51B-487E-9EF2-D58D5C48AB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ESB-RES-C131 ESB Level 3 Certificate in Speech (Grade 8) 1.6.Engaging your Audience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069A9B4-EA3E-47FB-A454-991811176B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3</a:t>
            </a:fld>
            <a:endParaRPr lang="en-GB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3936BCC1-088A-4F31-BE25-1110F2E179B5}"/>
              </a:ext>
            </a:extLst>
          </p:cNvPr>
          <p:cNvSpPr/>
          <p:nvPr/>
        </p:nvSpPr>
        <p:spPr>
          <a:xfrm>
            <a:off x="4211960" y="3020467"/>
            <a:ext cx="3312368" cy="1080120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i="1" dirty="0"/>
              <a:t>ENGAGEMENT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0B1FE01-A8E6-41A2-B2B2-F512D6ADDDE5}"/>
              </a:ext>
            </a:extLst>
          </p:cNvPr>
          <p:cNvSpPr/>
          <p:nvPr/>
        </p:nvSpPr>
        <p:spPr>
          <a:xfrm>
            <a:off x="289474" y="1196752"/>
            <a:ext cx="3086100" cy="216024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200" dirty="0"/>
              <a:t>So how do we keep our audience engaged and on board?</a:t>
            </a:r>
          </a:p>
          <a:p>
            <a:pPr algn="ctr"/>
            <a:endParaRPr lang="en-GB" sz="1200" dirty="0"/>
          </a:p>
          <a:p>
            <a:pPr algn="ctr"/>
            <a:r>
              <a:rPr lang="en-GB" sz="1200" dirty="0"/>
              <a:t>In your pairs/groups, note down any methods you can think of to keep engagement high. You might consider:</a:t>
            </a:r>
          </a:p>
          <a:p>
            <a:pPr algn="ctr"/>
            <a:endParaRPr lang="en-GB" sz="1200" dirty="0"/>
          </a:p>
          <a:p>
            <a:pPr algn="ctr"/>
            <a:r>
              <a:rPr lang="en-GB" sz="1200" dirty="0"/>
              <a:t>Style, use of notes, use of supportive material, voice, body language, gesture, language…   </a:t>
            </a:r>
          </a:p>
          <a:p>
            <a:pPr algn="ctr"/>
            <a:r>
              <a:rPr lang="en-GB" sz="1200" dirty="0"/>
              <a:t>Be prepared to share your ideas!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1BD4484-1AE7-343E-00E9-394BEA84ED8E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2"/>
          <a:srcRect l="14665" t="1" r="11395" b="1"/>
          <a:stretch/>
        </p:blipFill>
        <p:spPr>
          <a:xfrm>
            <a:off x="8508940" y="6275211"/>
            <a:ext cx="486743" cy="527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79211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C97A73-8511-DD43-BE87-4328925D31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1154" y="1048437"/>
            <a:ext cx="7886700" cy="792088"/>
          </a:xfrm>
        </p:spPr>
        <p:txBody>
          <a:bodyPr/>
          <a:lstStyle/>
          <a:p>
            <a:r>
              <a:rPr lang="en-US" b="1" i="1" dirty="0">
                <a:latin typeface="+mn-lt"/>
              </a:rPr>
              <a:t>Relevant Grade Descriptors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AE7C02B-C5E1-7A4E-85E0-707A23B3F2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v2 11/10/2024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B758FB9-9D8A-6B4F-90F2-BDD3ED4206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ESB-RES-C131 ESB Level 3 Certificate in Speech (Grade 8) 1.6.Engaging your Audience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869DDC0-3EF1-4D47-B239-B6DE7EB0D2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4</a:t>
            </a:fld>
            <a:endParaRPr lang="en-GB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1727611"/>
              </p:ext>
            </p:extLst>
          </p:nvPr>
        </p:nvGraphicFramePr>
        <p:xfrm>
          <a:off x="359553" y="1772817"/>
          <a:ext cx="8489694" cy="3960439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1414949">
                  <a:extLst>
                    <a:ext uri="{9D8B030D-6E8A-4147-A177-3AD203B41FA5}">
                      <a16:colId xmlns:a16="http://schemas.microsoft.com/office/drawing/2014/main" val="2218162604"/>
                    </a:ext>
                  </a:extLst>
                </a:gridCol>
                <a:gridCol w="1429346">
                  <a:extLst>
                    <a:ext uri="{9D8B030D-6E8A-4147-A177-3AD203B41FA5}">
                      <a16:colId xmlns:a16="http://schemas.microsoft.com/office/drawing/2014/main" val="3206090700"/>
                    </a:ext>
                  </a:extLst>
                </a:gridCol>
                <a:gridCol w="1400552">
                  <a:extLst>
                    <a:ext uri="{9D8B030D-6E8A-4147-A177-3AD203B41FA5}">
                      <a16:colId xmlns:a16="http://schemas.microsoft.com/office/drawing/2014/main" val="3444477499"/>
                    </a:ext>
                  </a:extLst>
                </a:gridCol>
                <a:gridCol w="1414949">
                  <a:extLst>
                    <a:ext uri="{9D8B030D-6E8A-4147-A177-3AD203B41FA5}">
                      <a16:colId xmlns:a16="http://schemas.microsoft.com/office/drawing/2014/main" val="2739358616"/>
                    </a:ext>
                  </a:extLst>
                </a:gridCol>
                <a:gridCol w="1414949">
                  <a:extLst>
                    <a:ext uri="{9D8B030D-6E8A-4147-A177-3AD203B41FA5}">
                      <a16:colId xmlns:a16="http://schemas.microsoft.com/office/drawing/2014/main" val="2955251145"/>
                    </a:ext>
                  </a:extLst>
                </a:gridCol>
                <a:gridCol w="1414949">
                  <a:extLst>
                    <a:ext uri="{9D8B030D-6E8A-4147-A177-3AD203B41FA5}">
                      <a16:colId xmlns:a16="http://schemas.microsoft.com/office/drawing/2014/main" val="2271574479"/>
                    </a:ext>
                  </a:extLst>
                </a:gridCol>
              </a:tblGrid>
              <a:tr h="67186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1" spc="-5" dirty="0">
                          <a:effectLst/>
                          <a:latin typeface="+mn-lt"/>
                        </a:rPr>
                        <a:t>Section 1:</a:t>
                      </a:r>
                      <a:endParaRPr lang="en-GB" sz="1200" b="1" dirty="0">
                        <a:effectLst/>
                        <a:latin typeface="+mn-lt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1" spc="-5" dirty="0">
                          <a:effectLst/>
                          <a:latin typeface="+mn-lt"/>
                        </a:rPr>
                        <a:t>Oral Presentation</a:t>
                      </a:r>
                      <a:endParaRPr lang="en-GB" sz="1200" b="1" dirty="0">
                        <a:effectLst/>
                        <a:latin typeface="+mn-lt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1" spc="-5" dirty="0">
                          <a:effectLst/>
                          <a:latin typeface="+mn-lt"/>
                        </a:rPr>
                        <a:t>Time: 5 minutes</a:t>
                      </a:r>
                      <a:endParaRPr lang="en-GB" sz="12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00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effectLst/>
                          <a:latin typeface="+mn-lt"/>
                        </a:rPr>
                        <a:t>Pa</a:t>
                      </a:r>
                      <a:r>
                        <a:rPr lang="en-GB" sz="1200" b="1" spc="-5" dirty="0">
                          <a:effectLst/>
                          <a:latin typeface="+mn-lt"/>
                        </a:rPr>
                        <a:t>s</a:t>
                      </a:r>
                      <a:r>
                        <a:rPr lang="en-GB" sz="1200" b="1" dirty="0">
                          <a:effectLst/>
                          <a:latin typeface="+mn-lt"/>
                        </a:rPr>
                        <a:t>s</a:t>
                      </a:r>
                      <a:endParaRPr lang="en-GB" sz="12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00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effectLst/>
                          <a:latin typeface="+mn-lt"/>
                        </a:rPr>
                        <a:t>Good Pass</a:t>
                      </a:r>
                    </a:p>
                    <a:p>
                      <a:pPr algn="ctr"/>
                      <a:r>
                        <a:rPr lang="en-GB" sz="1200" b="1" dirty="0">
                          <a:effectLst/>
                          <a:latin typeface="+mn-lt"/>
                        </a:rPr>
                        <a:t>(Endorsed)</a:t>
                      </a:r>
                      <a:endParaRPr lang="en-GB" sz="12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00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spc="5" dirty="0">
                          <a:effectLst/>
                          <a:latin typeface="+mn-lt"/>
                        </a:rPr>
                        <a:t>M</a:t>
                      </a:r>
                      <a:r>
                        <a:rPr lang="en-GB" sz="1200" b="1" dirty="0">
                          <a:effectLst/>
                          <a:latin typeface="+mn-lt"/>
                        </a:rPr>
                        <a:t>e</a:t>
                      </a:r>
                      <a:r>
                        <a:rPr lang="en-GB" sz="1200" b="1" spc="5" dirty="0">
                          <a:effectLst/>
                          <a:latin typeface="+mn-lt"/>
                        </a:rPr>
                        <a:t>r</a:t>
                      </a:r>
                      <a:r>
                        <a:rPr lang="en-GB" sz="1200" b="1" spc="-5" dirty="0">
                          <a:effectLst/>
                          <a:latin typeface="+mn-lt"/>
                        </a:rPr>
                        <a:t>i</a:t>
                      </a:r>
                      <a:r>
                        <a:rPr lang="en-GB" sz="1200" b="1" dirty="0">
                          <a:effectLst/>
                          <a:latin typeface="+mn-lt"/>
                        </a:rPr>
                        <a:t>t</a:t>
                      </a:r>
                      <a:endParaRPr lang="en-GB" sz="12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00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effectLst/>
                          <a:latin typeface="+mn-lt"/>
                        </a:rPr>
                        <a:t>Merit Plus</a:t>
                      </a:r>
                    </a:p>
                    <a:p>
                      <a:pPr algn="ctr"/>
                      <a:r>
                        <a:rPr lang="en-GB" sz="1200" b="1" dirty="0">
                          <a:effectLst/>
                          <a:latin typeface="+mn-lt"/>
                        </a:rPr>
                        <a:t>(Endorsed)</a:t>
                      </a:r>
                      <a:endParaRPr lang="en-GB" sz="12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00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spc="-5" dirty="0">
                          <a:effectLst/>
                          <a:latin typeface="+mn-lt"/>
                        </a:rPr>
                        <a:t>Di</a:t>
                      </a:r>
                      <a:r>
                        <a:rPr lang="en-GB" sz="1200" b="1" dirty="0">
                          <a:effectLst/>
                          <a:latin typeface="+mn-lt"/>
                        </a:rPr>
                        <a:t>s</a:t>
                      </a:r>
                      <a:r>
                        <a:rPr lang="en-GB" sz="1200" b="1" spc="15" dirty="0">
                          <a:effectLst/>
                          <a:latin typeface="+mn-lt"/>
                        </a:rPr>
                        <a:t>t</a:t>
                      </a:r>
                      <a:r>
                        <a:rPr lang="en-GB" sz="1200" b="1" spc="-5" dirty="0">
                          <a:effectLst/>
                          <a:latin typeface="+mn-lt"/>
                        </a:rPr>
                        <a:t>i</a:t>
                      </a:r>
                      <a:r>
                        <a:rPr lang="en-GB" sz="1200" b="1" spc="5" dirty="0">
                          <a:effectLst/>
                          <a:latin typeface="+mn-lt"/>
                        </a:rPr>
                        <a:t>nc</a:t>
                      </a:r>
                      <a:r>
                        <a:rPr lang="en-GB" sz="1200" b="1" dirty="0">
                          <a:effectLst/>
                          <a:latin typeface="+mn-lt"/>
                        </a:rPr>
                        <a:t>tion</a:t>
                      </a:r>
                      <a:endParaRPr lang="en-GB" sz="12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00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7059515"/>
                  </a:ext>
                </a:extLst>
              </a:tr>
              <a:tr h="1161236">
                <a:tc>
                  <a:txBody>
                    <a:bodyPr/>
                    <a:lstStyle/>
                    <a:p>
                      <a:pPr algn="ctr">
                        <a:lnSpc>
                          <a:spcPts val="121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en-GB" sz="1200" b="0" spc="-5" dirty="0"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Style</a:t>
                      </a:r>
                      <a:endParaRPr lang="en-GB" sz="12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00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There is over-reliance on notes or a memorised script.</a:t>
                      </a:r>
                      <a:endParaRPr lang="en-GB" sz="12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Notes are used for support with occasional over-reliance.</a:t>
                      </a:r>
                      <a:endParaRPr lang="en-GB" sz="12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Notes are used efficiently.</a:t>
                      </a:r>
                      <a:endParaRPr lang="en-GB" sz="12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Notes are used efficiently and naturally.</a:t>
                      </a:r>
                      <a:endParaRPr lang="en-GB" sz="12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Notes are used subtly, with complete command of the material.</a:t>
                      </a:r>
                      <a:endParaRPr lang="en-GB" sz="12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77800782"/>
                  </a:ext>
                </a:extLst>
              </a:tr>
              <a:tr h="1047214">
                <a:tc>
                  <a:txBody>
                    <a:bodyPr/>
                    <a:lstStyle/>
                    <a:p>
                      <a:pPr algn="ctr">
                        <a:lnSpc>
                          <a:spcPts val="121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en-GB" sz="1200" b="0"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V</a:t>
                      </a:r>
                      <a:r>
                        <a:rPr lang="en-GB" sz="1200" b="0" spc="5"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o</a:t>
                      </a:r>
                      <a:r>
                        <a:rPr lang="en-GB" sz="1200" b="0" spc="-5"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i</a:t>
                      </a:r>
                      <a:r>
                        <a:rPr lang="en-GB" sz="1200" b="0" spc="5"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</a:t>
                      </a:r>
                      <a:r>
                        <a:rPr lang="en-GB" sz="1200" b="0"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e and Speech</a:t>
                      </a:r>
                      <a:endParaRPr lang="en-GB" sz="1200" b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00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21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en-GB" sz="1200" b="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Speech clear and audible, controls pace.</a:t>
                      </a:r>
                      <a:endParaRPr lang="en-GB" sz="1200" b="0" dirty="0">
                        <a:solidFill>
                          <a:srgbClr val="FF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000" marB="0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en-GB" sz="1200" b="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Speech clear and audible, with some variety of pace used for effect.</a:t>
                      </a:r>
                      <a:endParaRPr lang="en-GB" sz="1200" b="0" dirty="0">
                        <a:solidFill>
                          <a:srgbClr val="FF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00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21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en-GB" sz="1200" b="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Voice has some vitality. Uses varied pace and pause.</a:t>
                      </a:r>
                      <a:endParaRPr lang="en-GB" sz="1200" b="0" dirty="0">
                        <a:solidFill>
                          <a:srgbClr val="FF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00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21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en-GB" sz="1200" b="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Voice has vitality. Variety of pace and use of pause used for good effect. Delivery fairly fluent.</a:t>
                      </a:r>
                      <a:endParaRPr lang="en-GB" sz="1200" b="0" dirty="0">
                        <a:solidFill>
                          <a:srgbClr val="FF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00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21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en-GB" sz="1200" b="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Self-assured, fluent delivery.</a:t>
                      </a:r>
                      <a:endParaRPr lang="en-GB" sz="1200" b="0" dirty="0">
                        <a:solidFill>
                          <a:srgbClr val="FF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000" marB="0"/>
                </a:tc>
                <a:extLst>
                  <a:ext uri="{0D108BD9-81ED-4DB2-BD59-A6C34878D82A}">
                    <a16:rowId xmlns:a16="http://schemas.microsoft.com/office/drawing/2014/main" val="1444835335"/>
                  </a:ext>
                </a:extLst>
              </a:tr>
              <a:tr h="1080120">
                <a:tc>
                  <a:txBody>
                    <a:bodyPr/>
                    <a:lstStyle/>
                    <a:p>
                      <a:pPr algn="ctr">
                        <a:lnSpc>
                          <a:spcPts val="121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en-GB" sz="1200" b="0" dirty="0"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Communication</a:t>
                      </a:r>
                      <a:endParaRPr lang="en-GB" sz="12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00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21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en-GB" sz="1200" b="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Shows some awareness of audience and occasion.</a:t>
                      </a:r>
                      <a:endParaRPr lang="en-GB" sz="1200" b="0" dirty="0">
                        <a:solidFill>
                          <a:srgbClr val="FF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00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21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en-GB" sz="1200" b="0">
                          <a:solidFill>
                            <a:srgbClr val="FF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Shows good awareness of audience and occasion.</a:t>
                      </a:r>
                      <a:endParaRPr lang="en-GB" sz="1200" b="0">
                        <a:solidFill>
                          <a:srgbClr val="FF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00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21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en-GB" sz="1200" b="0">
                          <a:solidFill>
                            <a:srgbClr val="FF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Appropriate register. Involves listeners to share interest.</a:t>
                      </a:r>
                      <a:endParaRPr lang="en-GB" sz="1200" b="0">
                        <a:solidFill>
                          <a:srgbClr val="FF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00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21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en-GB" sz="1200" b="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Appropriate and assured use of language engages listeners.</a:t>
                      </a:r>
                      <a:endParaRPr lang="en-GB" sz="1200" b="0" dirty="0">
                        <a:solidFill>
                          <a:srgbClr val="FF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00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21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en-GB" sz="1200" b="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Confident and assured, shares views with authority, apt and mature use of language.</a:t>
                      </a:r>
                      <a:endParaRPr lang="en-GB" sz="1200" b="0" dirty="0">
                        <a:solidFill>
                          <a:srgbClr val="FF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000" marB="0"/>
                </a:tc>
                <a:extLst>
                  <a:ext uri="{0D108BD9-81ED-4DB2-BD59-A6C34878D82A}">
                    <a16:rowId xmlns:a16="http://schemas.microsoft.com/office/drawing/2014/main" val="1662919797"/>
                  </a:ext>
                </a:extLst>
              </a:tr>
            </a:tbl>
          </a:graphicData>
        </a:graphic>
      </p:graphicFrame>
      <p:pic>
        <p:nvPicPr>
          <p:cNvPr id="7" name="Picture 6">
            <a:extLst>
              <a:ext uri="{FF2B5EF4-FFF2-40B4-BE49-F238E27FC236}">
                <a16:creationId xmlns:a16="http://schemas.microsoft.com/office/drawing/2014/main" id="{CBC93E61-10E5-B76A-445B-4D71AE2DB4B6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2"/>
          <a:srcRect l="14665" t="1" r="11395" b="1"/>
          <a:stretch/>
        </p:blipFill>
        <p:spPr>
          <a:xfrm>
            <a:off x="8508940" y="6275211"/>
            <a:ext cx="486743" cy="527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20275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407674-6C32-41F3-823A-3A78437B4A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975407"/>
            <a:ext cx="7886700" cy="1325563"/>
          </a:xfrm>
        </p:spPr>
        <p:txBody>
          <a:bodyPr/>
          <a:lstStyle/>
          <a:p>
            <a:r>
              <a:rPr lang="en-GB" b="1" i="1" dirty="0"/>
              <a:t>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19B94FD-5AF4-450E-8F0D-A51DCCD3C8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v2 11/10/2024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0908AB6-C4C7-4892-9E76-CD79742A63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ESB-RES-C131 ESB Level 3 Certificate in Speech (Grade 8) 1.6.Engaging your Audience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F17FBAF-C5BB-486C-B814-74C700D5E6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5</a:t>
            </a:fld>
            <a:endParaRPr lang="en-GB"/>
          </a:p>
        </p:txBody>
      </p:sp>
      <p:pic>
        <p:nvPicPr>
          <p:cNvPr id="6" name="Online Media 5" title="Advanced - Spontaneity">
            <a:hlinkClick r:id="" action="ppaction://media"/>
            <a:extLst>
              <a:ext uri="{FF2B5EF4-FFF2-40B4-BE49-F238E27FC236}">
                <a16:creationId xmlns:a16="http://schemas.microsoft.com/office/drawing/2014/main" id="{6C81A20D-0618-41E6-91C3-56DF958F2E6F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1324320" y="2212715"/>
            <a:ext cx="6495360" cy="366987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3E4B41C-55A0-C55B-69EF-44A27C8E4A73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5"/>
          <a:srcRect l="14665" t="1" r="11395" b="1"/>
          <a:stretch/>
        </p:blipFill>
        <p:spPr>
          <a:xfrm>
            <a:off x="8508940" y="6275211"/>
            <a:ext cx="486743" cy="527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83068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C97A73-8511-DD43-BE87-4328925D31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970453"/>
            <a:ext cx="7886700" cy="792088"/>
          </a:xfrm>
        </p:spPr>
        <p:txBody>
          <a:bodyPr/>
          <a:lstStyle/>
          <a:p>
            <a:r>
              <a:rPr lang="en-GB" b="1" i="1" dirty="0"/>
              <a:t>Using voice and body language to engage </a:t>
            </a:r>
            <a:endParaRPr lang="en-US" b="1" i="1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AE7C02B-C5E1-7A4E-85E0-707A23B3F2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v2 11/10/2024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B758FB9-9D8A-6B4F-90F2-BDD3ED4206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ESB-RES-C131 ESB Level 3 Certificate in Speech (Grade 8) 1.6.Engaging your Audience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869DDC0-3EF1-4D47-B239-B6DE7EB0D2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6</a:t>
            </a:fld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407661" y="1667925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2400" b="1" i="1" dirty="0">
                <a:solidFill>
                  <a:srgbClr val="E5131B"/>
                </a:solidFill>
              </a:rPr>
              <a:t>Body Language Exercises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67544" y="2248583"/>
            <a:ext cx="4608512" cy="36317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If you haven’t already, try writing the introduction of your presentation.</a:t>
            </a:r>
          </a:p>
          <a:p>
            <a:endParaRPr lang="en-GB" sz="1600" dirty="0"/>
          </a:p>
          <a:p>
            <a:r>
              <a:rPr lang="en-GB" sz="1600" dirty="0"/>
              <a:t>Once you have this, in pairs or groups, practise giving your introduction.</a:t>
            </a:r>
          </a:p>
          <a:p>
            <a:endParaRPr lang="en-GB" sz="1600" dirty="0"/>
          </a:p>
          <a:p>
            <a:r>
              <a:rPr lang="en-GB" sz="1600" dirty="0"/>
              <a:t>Use the ‘Body Language Pick-and-Mix’ examples to change the way you deliver your opening. </a:t>
            </a:r>
          </a:p>
          <a:p>
            <a:endParaRPr lang="en-GB" sz="1600" dirty="0"/>
          </a:p>
          <a:p>
            <a:r>
              <a:rPr lang="en-GB" sz="1600" dirty="0"/>
              <a:t>Discuss together which methods were effective and which weren’t, and why this was the case.</a:t>
            </a:r>
          </a:p>
          <a:p>
            <a:endParaRPr lang="en-GB" sz="1600" dirty="0"/>
          </a:p>
          <a:p>
            <a:r>
              <a:rPr lang="en-GB" sz="1600" dirty="0"/>
              <a:t>Consider how your body language creates meaning – maybe unintentionally so.  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5E5C651A-6543-4824-AF35-935D17A1D53E}"/>
              </a:ext>
            </a:extLst>
          </p:cNvPr>
          <p:cNvGrpSpPr/>
          <p:nvPr/>
        </p:nvGrpSpPr>
        <p:grpSpPr>
          <a:xfrm>
            <a:off x="5364088" y="1628800"/>
            <a:ext cx="3168351" cy="2056651"/>
            <a:chOff x="6156176" y="4775069"/>
            <a:chExt cx="2186457" cy="1485478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E1F64AD5-333E-4D27-9C40-576DBC9C092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56176" y="4775069"/>
              <a:ext cx="2186457" cy="1485478"/>
            </a:xfrm>
            <a:prstGeom prst="rect">
              <a:avLst/>
            </a:prstGeom>
          </p:spPr>
        </p:pic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8BF1BF4B-35B1-4A97-B9C3-930E5B2A78F7}"/>
                </a:ext>
              </a:extLst>
            </p:cNvPr>
            <p:cNvSpPr txBox="1"/>
            <p:nvPr/>
          </p:nvSpPr>
          <p:spPr>
            <a:xfrm>
              <a:off x="6476075" y="4979888"/>
              <a:ext cx="1546657" cy="2573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en-GB" sz="1400" dirty="0"/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5724126" y="1868871"/>
            <a:ext cx="244827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Body movement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Gestures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Head position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Eye contact/movement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5E5C651A-6543-4824-AF35-935D17A1D53E}"/>
              </a:ext>
            </a:extLst>
          </p:cNvPr>
          <p:cNvGrpSpPr/>
          <p:nvPr/>
        </p:nvGrpSpPr>
        <p:grpSpPr>
          <a:xfrm flipH="1">
            <a:off x="5364088" y="4187856"/>
            <a:ext cx="3168353" cy="2056651"/>
            <a:chOff x="6156176" y="4775069"/>
            <a:chExt cx="2186457" cy="1485478"/>
          </a:xfrm>
        </p:grpSpPr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E1F64AD5-333E-4D27-9C40-576DBC9C092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56176" y="4775069"/>
              <a:ext cx="2186457" cy="1485478"/>
            </a:xfrm>
            <a:prstGeom prst="rect">
              <a:avLst/>
            </a:prstGeom>
          </p:spPr>
        </p:pic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8BF1BF4B-35B1-4A97-B9C3-930E5B2A78F7}"/>
                </a:ext>
              </a:extLst>
            </p:cNvPr>
            <p:cNvSpPr txBox="1"/>
            <p:nvPr/>
          </p:nvSpPr>
          <p:spPr>
            <a:xfrm>
              <a:off x="6476075" y="4979888"/>
              <a:ext cx="1546657" cy="2573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en-GB" sz="1400" dirty="0"/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5827647" y="4471429"/>
            <a:ext cx="244827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Confident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Assured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Mature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Prepared</a:t>
            </a:r>
          </a:p>
        </p:txBody>
      </p:sp>
      <p:sp>
        <p:nvSpPr>
          <p:cNvPr id="17" name="Down Arrow 16"/>
          <p:cNvSpPr/>
          <p:nvPr/>
        </p:nvSpPr>
        <p:spPr>
          <a:xfrm>
            <a:off x="6660228" y="3109387"/>
            <a:ext cx="288034" cy="1152128"/>
          </a:xfrm>
          <a:prstGeom prst="downArrow">
            <a:avLst/>
          </a:prstGeom>
          <a:solidFill>
            <a:srgbClr val="F48A1D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3CAAB6B-30B7-A40F-4F50-ECCE1C084754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3"/>
          <a:srcRect l="14665" t="1" r="11395" b="1"/>
          <a:stretch/>
        </p:blipFill>
        <p:spPr>
          <a:xfrm>
            <a:off x="8508940" y="6275211"/>
            <a:ext cx="486743" cy="527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05482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461" y="1052736"/>
            <a:ext cx="7886700" cy="817065"/>
          </a:xfrm>
        </p:spPr>
        <p:txBody>
          <a:bodyPr/>
          <a:lstStyle/>
          <a:p>
            <a:r>
              <a:rPr lang="en-GB" b="1" i="1" dirty="0"/>
              <a:t>Body Language Pick-and-Mix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v2 11/10/2024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ESB-RES-C131 ESB Level 3 Certificate in Speech (Grade 8) 1.6.Engaging your Audience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7</a:t>
            </a:fld>
            <a:endParaRPr lang="en-GB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75219007"/>
              </p:ext>
            </p:extLst>
          </p:nvPr>
        </p:nvGraphicFramePr>
        <p:xfrm>
          <a:off x="380461" y="1823120"/>
          <a:ext cx="8496944" cy="435778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44100">
                  <a:extLst>
                    <a:ext uri="{9D8B030D-6E8A-4147-A177-3AD203B41FA5}">
                      <a16:colId xmlns:a16="http://schemas.microsoft.com/office/drawing/2014/main" val="2606581817"/>
                    </a:ext>
                  </a:extLst>
                </a:gridCol>
                <a:gridCol w="2038211">
                  <a:extLst>
                    <a:ext uri="{9D8B030D-6E8A-4147-A177-3AD203B41FA5}">
                      <a16:colId xmlns:a16="http://schemas.microsoft.com/office/drawing/2014/main" val="1355723146"/>
                    </a:ext>
                  </a:extLst>
                </a:gridCol>
                <a:gridCol w="2038211">
                  <a:extLst>
                    <a:ext uri="{9D8B030D-6E8A-4147-A177-3AD203B41FA5}">
                      <a16:colId xmlns:a16="http://schemas.microsoft.com/office/drawing/2014/main" val="3024312608"/>
                    </a:ext>
                  </a:extLst>
                </a:gridCol>
                <a:gridCol w="2038211">
                  <a:extLst>
                    <a:ext uri="{9D8B030D-6E8A-4147-A177-3AD203B41FA5}">
                      <a16:colId xmlns:a16="http://schemas.microsoft.com/office/drawing/2014/main" val="388111876"/>
                    </a:ext>
                  </a:extLst>
                </a:gridCol>
                <a:gridCol w="2038211">
                  <a:extLst>
                    <a:ext uri="{9D8B030D-6E8A-4147-A177-3AD203B41FA5}">
                      <a16:colId xmlns:a16="http://schemas.microsoft.com/office/drawing/2014/main" val="1427650849"/>
                    </a:ext>
                  </a:extLst>
                </a:gridCol>
              </a:tblGrid>
              <a:tr h="306385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4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9121720"/>
                  </a:ext>
                </a:extLst>
              </a:tr>
              <a:tr h="870863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Move</a:t>
                      </a:r>
                      <a:r>
                        <a:rPr lang="en-GB" baseline="0" dirty="0"/>
                        <a:t> backwards as you give your introduction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Hold your hands behind your back as you talk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Have</a:t>
                      </a:r>
                      <a:r>
                        <a:rPr lang="en-GB" baseline="0" dirty="0"/>
                        <a:t> your head tilted to the side for your introduction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Maintain constant eye contact with one member of the audience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31056762"/>
                  </a:ext>
                </a:extLst>
              </a:tr>
              <a:tr h="870863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B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Move forwards as you give your introduction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Hold your hands clasped together</a:t>
                      </a:r>
                      <a:r>
                        <a:rPr lang="en-GB" baseline="0" dirty="0"/>
                        <a:t> in front of you as you talk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Read from your notes without lifting your head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Look at each person in turn,</a:t>
                      </a:r>
                      <a:r>
                        <a:rPr lang="en-GB" baseline="0" dirty="0"/>
                        <a:t> one by one, intently</a:t>
                      </a:r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9503391"/>
                  </a:ext>
                </a:extLst>
              </a:tr>
              <a:tr h="942723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C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Stay very still as you give your introduction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Hold</a:t>
                      </a:r>
                      <a:r>
                        <a:rPr lang="en-GB" baseline="0" dirty="0"/>
                        <a:t> your hands in a natural, open position as you talk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Shake your head for positive sentences and nod for negative sentences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Allow your gaze to naturally move from your notes to your audience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209983443"/>
                  </a:ext>
                </a:extLst>
              </a:tr>
              <a:tr h="1366949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Pace from side to side as you give your introduction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Use functional gestures</a:t>
                      </a:r>
                      <a:r>
                        <a:rPr lang="en-GB" baseline="0" dirty="0"/>
                        <a:t> as you talk to match your tone/words (pointing, thumbs up/down, raise hands for increase, lower for decrease)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Use your head movements to reinforce</a:t>
                      </a:r>
                      <a:r>
                        <a:rPr lang="en-GB" baseline="0" dirty="0"/>
                        <a:t> your ideas – nod when you are positive, lift your head to show you are thoughtful etc. 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Dart your eyes from your notes to the door as you speak. 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14288308"/>
                  </a:ext>
                </a:extLst>
              </a:tr>
            </a:tbl>
          </a:graphicData>
        </a:graphic>
      </p:graphicFrame>
      <p:pic>
        <p:nvPicPr>
          <p:cNvPr id="7" name="Picture 6">
            <a:extLst>
              <a:ext uri="{FF2B5EF4-FFF2-40B4-BE49-F238E27FC236}">
                <a16:creationId xmlns:a16="http://schemas.microsoft.com/office/drawing/2014/main" id="{37B6B533-D1D5-5E49-9E47-F670C56C6329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3"/>
          <a:srcRect l="14665" t="1" r="11395" b="1"/>
          <a:stretch/>
        </p:blipFill>
        <p:spPr>
          <a:xfrm>
            <a:off x="8508940" y="6275211"/>
            <a:ext cx="486743" cy="527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3290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C97A73-8511-DD43-BE87-4328925D31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1196752"/>
            <a:ext cx="7886700" cy="792088"/>
          </a:xfrm>
        </p:spPr>
        <p:txBody>
          <a:bodyPr/>
          <a:lstStyle/>
          <a:p>
            <a:r>
              <a:rPr lang="en-GB" b="1" i="1" dirty="0"/>
              <a:t>Using voice and body language to engage </a:t>
            </a:r>
            <a:endParaRPr lang="en-US" b="1" i="1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AE7C02B-C5E1-7A4E-85E0-707A23B3F2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v2 11/10/2024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B758FB9-9D8A-6B4F-90F2-BDD3ED4206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ESB-RES-C131 ESB Level 3 Certificate in Speech (Grade 8) 1.6.Engaging your Audience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869DDC0-3EF1-4D47-B239-B6DE7EB0D2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8</a:t>
            </a:fld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352128" y="1988840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2400" b="1" i="1" dirty="0">
                <a:solidFill>
                  <a:srgbClr val="E5131B"/>
                </a:solidFill>
              </a:rPr>
              <a:t>Vocal Exercises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52128" y="2450505"/>
            <a:ext cx="4608512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In the same style, repeat this exercise with your vocal pick-and-mix methods. </a:t>
            </a:r>
          </a:p>
          <a:p>
            <a:endParaRPr lang="en-GB" sz="1600" dirty="0"/>
          </a:p>
          <a:p>
            <a:r>
              <a:rPr lang="en-GB" sz="1600" dirty="0"/>
              <a:t>You might want to re-work your openings before you continue or change groups for variety. </a:t>
            </a:r>
          </a:p>
          <a:p>
            <a:endParaRPr lang="en-GB" sz="1600" dirty="0"/>
          </a:p>
          <a:p>
            <a:r>
              <a:rPr lang="en-GB" sz="1600" dirty="0"/>
              <a:t>Use the ‘Vocal Pick-and-Mix’ examples to change the way you deliver your opening. </a:t>
            </a:r>
          </a:p>
          <a:p>
            <a:endParaRPr lang="en-GB" sz="1600" dirty="0"/>
          </a:p>
          <a:p>
            <a:r>
              <a:rPr lang="en-GB" sz="1600" dirty="0"/>
              <a:t>Discuss together which methods were effective and which weren’t, and why this was the case.</a:t>
            </a:r>
          </a:p>
          <a:p>
            <a:endParaRPr lang="en-GB" sz="1600" dirty="0"/>
          </a:p>
          <a:p>
            <a:r>
              <a:rPr lang="en-GB" sz="1600" dirty="0"/>
              <a:t>Consider how your vocal expression creates meaning – maybe unintentionally so.  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5E5C651A-6543-4824-AF35-935D17A1D53E}"/>
              </a:ext>
            </a:extLst>
          </p:cNvPr>
          <p:cNvGrpSpPr/>
          <p:nvPr/>
        </p:nvGrpSpPr>
        <p:grpSpPr>
          <a:xfrm>
            <a:off x="5465842" y="1997115"/>
            <a:ext cx="3168351" cy="2056651"/>
            <a:chOff x="6156176" y="4775069"/>
            <a:chExt cx="2186457" cy="1485478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E1F64AD5-333E-4D27-9C40-576DBC9C092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56176" y="4775069"/>
              <a:ext cx="2186457" cy="1485478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8BF1BF4B-35B1-4A97-B9C3-930E5B2A78F7}"/>
                </a:ext>
              </a:extLst>
            </p:cNvPr>
            <p:cNvSpPr txBox="1"/>
            <p:nvPr/>
          </p:nvSpPr>
          <p:spPr>
            <a:xfrm>
              <a:off x="6476075" y="4979888"/>
              <a:ext cx="1546657" cy="2573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en-GB" sz="1400" dirty="0"/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5E5C651A-6543-4824-AF35-935D17A1D53E}"/>
              </a:ext>
            </a:extLst>
          </p:cNvPr>
          <p:cNvGrpSpPr/>
          <p:nvPr/>
        </p:nvGrpSpPr>
        <p:grpSpPr>
          <a:xfrm flipH="1">
            <a:off x="5465842" y="4162658"/>
            <a:ext cx="3168353" cy="2056651"/>
            <a:chOff x="6156176" y="4775069"/>
            <a:chExt cx="2186457" cy="1485478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E1F64AD5-333E-4D27-9C40-576DBC9C092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56176" y="4775069"/>
              <a:ext cx="2186457" cy="1485478"/>
            </a:xfrm>
            <a:prstGeom prst="rect">
              <a:avLst/>
            </a:prstGeom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8BF1BF4B-35B1-4A97-B9C3-930E5B2A78F7}"/>
                </a:ext>
              </a:extLst>
            </p:cNvPr>
            <p:cNvSpPr txBox="1"/>
            <p:nvPr/>
          </p:nvSpPr>
          <p:spPr>
            <a:xfrm>
              <a:off x="6476075" y="4979888"/>
              <a:ext cx="1546657" cy="2573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en-GB" sz="1400" dirty="0"/>
            </a:p>
          </p:txBody>
        </p: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F24AEE2E-F051-49D4-B6F3-BE9BDD3C827A}"/>
              </a:ext>
            </a:extLst>
          </p:cNvPr>
          <p:cNvSpPr txBox="1"/>
          <p:nvPr/>
        </p:nvSpPr>
        <p:spPr>
          <a:xfrm>
            <a:off x="5690406" y="2312309"/>
            <a:ext cx="269801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Pace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Pause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Intonation</a:t>
            </a:r>
          </a:p>
        </p:txBody>
      </p:sp>
      <p:sp>
        <p:nvSpPr>
          <p:cNvPr id="16" name="Down Arrow 15"/>
          <p:cNvSpPr/>
          <p:nvPr/>
        </p:nvSpPr>
        <p:spPr>
          <a:xfrm>
            <a:off x="6761982" y="3345972"/>
            <a:ext cx="288034" cy="1152128"/>
          </a:xfrm>
          <a:prstGeom prst="downArrow">
            <a:avLst/>
          </a:prstGeom>
          <a:solidFill>
            <a:srgbClr val="C2D72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/>
          <p:cNvSpPr txBox="1"/>
          <p:nvPr/>
        </p:nvSpPr>
        <p:spPr>
          <a:xfrm>
            <a:off x="5827647" y="4471429"/>
            <a:ext cx="244827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Voice has vitality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Fluent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Engaging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Effective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7361CBF-BD26-362C-E139-1590143B7384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4"/>
          <a:srcRect l="14665" t="1" r="11395" b="1"/>
          <a:stretch/>
        </p:blipFill>
        <p:spPr>
          <a:xfrm>
            <a:off x="8508940" y="6275211"/>
            <a:ext cx="486743" cy="527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30483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1744" y="1124744"/>
            <a:ext cx="7886700" cy="648072"/>
          </a:xfrm>
        </p:spPr>
        <p:txBody>
          <a:bodyPr/>
          <a:lstStyle/>
          <a:p>
            <a:r>
              <a:rPr lang="en-GB" b="1" i="1" dirty="0">
                <a:latin typeface="+mn-lt"/>
              </a:rPr>
              <a:t>Vocal Pick-and-Mix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v2 11/10/2024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ESB-RES-C131 ESB Level 3 Certificate in Speech (Grade 8) 1.6.Engaging your Audience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9</a:t>
            </a:fld>
            <a:endParaRPr lang="en-GB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3511428"/>
              </p:ext>
            </p:extLst>
          </p:nvPr>
        </p:nvGraphicFramePr>
        <p:xfrm>
          <a:off x="351744" y="1916832"/>
          <a:ext cx="8324712" cy="400634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43514">
                  <a:extLst>
                    <a:ext uri="{9D8B030D-6E8A-4147-A177-3AD203B41FA5}">
                      <a16:colId xmlns:a16="http://schemas.microsoft.com/office/drawing/2014/main" val="2606581817"/>
                    </a:ext>
                  </a:extLst>
                </a:gridCol>
                <a:gridCol w="2627066">
                  <a:extLst>
                    <a:ext uri="{9D8B030D-6E8A-4147-A177-3AD203B41FA5}">
                      <a16:colId xmlns:a16="http://schemas.microsoft.com/office/drawing/2014/main" val="1355723146"/>
                    </a:ext>
                  </a:extLst>
                </a:gridCol>
                <a:gridCol w="2627066">
                  <a:extLst>
                    <a:ext uri="{9D8B030D-6E8A-4147-A177-3AD203B41FA5}">
                      <a16:colId xmlns:a16="http://schemas.microsoft.com/office/drawing/2014/main" val="3024312608"/>
                    </a:ext>
                  </a:extLst>
                </a:gridCol>
                <a:gridCol w="2627066">
                  <a:extLst>
                    <a:ext uri="{9D8B030D-6E8A-4147-A177-3AD203B41FA5}">
                      <a16:colId xmlns:a16="http://schemas.microsoft.com/office/drawing/2014/main" val="388111876"/>
                    </a:ext>
                  </a:extLst>
                </a:gridCol>
              </a:tblGrid>
              <a:tr h="301018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3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9121720"/>
                  </a:ext>
                </a:extLst>
              </a:tr>
              <a:tr h="926208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Deliver your opening as quickly</a:t>
                      </a:r>
                      <a:r>
                        <a:rPr lang="en-GB" baseline="0" dirty="0"/>
                        <a:t> as possible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Choose one appropriate moment to use a pause – where will it create the most</a:t>
                      </a:r>
                      <a:r>
                        <a:rPr lang="en-GB" baseline="0" dirty="0"/>
                        <a:t> impact for your audience?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Choose one word or phrase to emphasise by shouting it very loudly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31056762"/>
                  </a:ext>
                </a:extLst>
              </a:tr>
              <a:tr h="926208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B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Deliver your opening as slowly as possible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Use an</a:t>
                      </a:r>
                      <a:r>
                        <a:rPr lang="en-GB" baseline="0" dirty="0"/>
                        <a:t> exaggeratedly long pause.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Choose one or two words or phrases to emphasise (through pause,</a:t>
                      </a:r>
                      <a:r>
                        <a:rPr lang="en-GB" baseline="0" dirty="0"/>
                        <a:t> volume, pitch – which ever is appropriate)</a:t>
                      </a:r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9503391"/>
                  </a:ext>
                </a:extLst>
              </a:tr>
              <a:tr h="756291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C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Try to deliver your opening as naturally as possible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Pause in between every sentence.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Emphasise</a:t>
                      </a:r>
                      <a:r>
                        <a:rPr lang="en-GB" baseline="0" dirty="0"/>
                        <a:t> at least one word in every sentence </a:t>
                      </a:r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209983443"/>
                  </a:ext>
                </a:extLst>
              </a:tr>
              <a:tr h="1096623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Plan</a:t>
                      </a:r>
                      <a:r>
                        <a:rPr lang="en-GB" baseline="0" dirty="0"/>
                        <a:t> in one part of your opening to either increase or decrease the pace to create impact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Do not pause</a:t>
                      </a:r>
                      <a:r>
                        <a:rPr lang="en-GB" baseline="0" dirty="0"/>
                        <a:t> – at all. 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Deliver</a:t>
                      </a:r>
                      <a:r>
                        <a:rPr lang="en-GB" baseline="0" dirty="0"/>
                        <a:t> your opening in a perfect monotone</a:t>
                      </a:r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14288308"/>
                  </a:ext>
                </a:extLst>
              </a:tr>
            </a:tbl>
          </a:graphicData>
        </a:graphic>
      </p:graphicFrame>
      <p:pic>
        <p:nvPicPr>
          <p:cNvPr id="7" name="Picture 6">
            <a:extLst>
              <a:ext uri="{FF2B5EF4-FFF2-40B4-BE49-F238E27FC236}">
                <a16:creationId xmlns:a16="http://schemas.microsoft.com/office/drawing/2014/main" id="{5E6D91C7-F535-EC4E-6691-D49DB50B74E3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2"/>
          <a:srcRect l="14665" t="1" r="11395" b="1"/>
          <a:stretch/>
        </p:blipFill>
        <p:spPr>
          <a:xfrm>
            <a:off x="8508940" y="6275211"/>
            <a:ext cx="486743" cy="527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60013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ustom 2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010c06fb-adfb-4972-b43b-36d810ddac6c">
      <Terms xmlns="http://schemas.microsoft.com/office/infopath/2007/PartnerControls"/>
    </lcf76f155ced4ddcb4097134ff3c332f>
    <TaxCatchAll xmlns="0e08f774-c844-414b-8174-1931542ea424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854722D9B506340931AF81ABA667AF9" ma:contentTypeVersion="15" ma:contentTypeDescription="Create a new document." ma:contentTypeScope="" ma:versionID="81a16124ef4976491a0aab36431837a4">
  <xsd:schema xmlns:xsd="http://www.w3.org/2001/XMLSchema" xmlns:xs="http://www.w3.org/2001/XMLSchema" xmlns:p="http://schemas.microsoft.com/office/2006/metadata/properties" xmlns:ns2="010c06fb-adfb-4972-b43b-36d810ddac6c" xmlns:ns3="0e08f774-c844-414b-8174-1931542ea424" targetNamespace="http://schemas.microsoft.com/office/2006/metadata/properties" ma:root="true" ma:fieldsID="13ad70da30d14ec8b1b61026820a5d4a" ns2:_="" ns3:_="">
    <xsd:import namespace="010c06fb-adfb-4972-b43b-36d810ddac6c"/>
    <xsd:import namespace="0e08f774-c844-414b-8174-1931542ea42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DateTake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10c06fb-adfb-4972-b43b-36d810ddac6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Image Tags" ma:readOnly="false" ma:fieldId="{5cf76f15-5ced-4ddc-b409-7134ff3c332f}" ma:taxonomyMulti="true" ma:sspId="95101557-b141-4344-8eed-a9c28da8fbb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8" nillable="true" ma:displayName="Location" ma:indexed="true" ma:internalName="MediaServiceLocation" ma:readOnly="true">
      <xsd:simpleType>
        <xsd:restriction base="dms:Text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ObjectDetectorVersions" ma:index="22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e08f774-c844-414b-8174-1931542ea424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ae4e3543-e7fe-4604-9e90-4040997bc85a}" ma:internalName="TaxCatchAll" ma:showField="CatchAllData" ma:web="0e08f774-c844-414b-8174-1931542ea42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6271AB3-12B9-4FFD-B29C-B0E62C59C54B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2006/metadata/properties"/>
    <ds:schemaRef ds:uri="0e08f774-c844-414b-8174-1931542ea424"/>
    <ds:schemaRef ds:uri="http://purl.org/dc/elements/1.1/"/>
    <ds:schemaRef ds:uri="http://purl.org/dc/dcmitype/"/>
    <ds:schemaRef ds:uri="http://schemas.microsoft.com/office/infopath/2007/PartnerControls"/>
    <ds:schemaRef ds:uri="010c06fb-adfb-4972-b43b-36d810ddac6c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128D74DC-E75A-443B-BCB7-E3ABDA9ECDE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AB52459-4017-4A84-BEA6-5CF9C44CB00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10c06fb-adfb-4972-b43b-36d810ddac6c"/>
    <ds:schemaRef ds:uri="0e08f774-c844-414b-8174-1931542ea42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5862</TotalTime>
  <Words>1588</Words>
  <Application>Microsoft Office PowerPoint</Application>
  <PresentationFormat>On-screen Show (4:3)</PresentationFormat>
  <Paragraphs>227</Paragraphs>
  <Slides>13</Slides>
  <Notes>8</Notes>
  <HiddenSlides>0</HiddenSlides>
  <MMClips>4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13</vt:i4>
      </vt:variant>
    </vt:vector>
  </HeadingPairs>
  <TitlesOfParts>
    <vt:vector size="19" baseType="lpstr">
      <vt:lpstr>Arial</vt:lpstr>
      <vt:lpstr>Calibri</vt:lpstr>
      <vt:lpstr>Calibri Light</vt:lpstr>
      <vt:lpstr>Times New Roman</vt:lpstr>
      <vt:lpstr>Office Theme</vt:lpstr>
      <vt:lpstr>Custom Design</vt:lpstr>
      <vt:lpstr>PowerPoint Presentation</vt:lpstr>
      <vt:lpstr>Engaging your Audience</vt:lpstr>
      <vt:lpstr>PowerPoint Presentation</vt:lpstr>
      <vt:lpstr>Relevant Grade Descriptors</vt:lpstr>
      <vt:lpstr>Style</vt:lpstr>
      <vt:lpstr>Using voice and body language to engage </vt:lpstr>
      <vt:lpstr>Body Language Pick-and-Mix</vt:lpstr>
      <vt:lpstr>Using voice and body language to engage </vt:lpstr>
      <vt:lpstr>Vocal Pick-and-Mix</vt:lpstr>
      <vt:lpstr>Section 1: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Liam</dc:creator>
  <cp:lastModifiedBy>Anna Domaszek</cp:lastModifiedBy>
  <cp:revision>110</cp:revision>
  <dcterms:created xsi:type="dcterms:W3CDTF">2014-08-12T18:49:29Z</dcterms:created>
  <dcterms:modified xsi:type="dcterms:W3CDTF">2024-10-11T12:06:56Z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0x0101005854722D9B506340931AF81ABA667AF9</vt:lpwstr>
  </property>
  <property fmtid="{D5CDD505-2E9C-101B-9397-08002B2CF9AE}" pid="3" name="Order">
    <vt:r8>11400</vt:r8>
  </property>
  <property fmtid="{D5CDD505-2E9C-101B-9397-08002B2CF9AE}" pid="4" name="MediaServiceImageTags">
    <vt:lpwstr/>
  </property>
</Properties>
</file>